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71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BEDCD-8557-FD23-2721-DE1217F109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79FB47-3F91-861C-14BC-5425F965AE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DEF5DB-40BF-1FD7-6D87-5ED2F0BC4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5D18-0FF0-4EA1-9FBD-0B92BEF5C88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D5AAF-7E56-6090-3B26-D4CF8673E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83469-1DE3-C6E9-7552-C181F12BA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A228-ADBF-4FC0-A252-BE999FB6FC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204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D1B33-ECF9-1FCF-432A-BF1F6B1A8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0C6EC2-4AE7-4D7C-106C-CBFF4EFFDA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FC6044-1A4A-FEC6-2531-0BD31674E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5D18-0FF0-4EA1-9FBD-0B92BEF5C88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1D85F-0398-7297-7793-04F7A6147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55142-1029-B52E-1439-9F6747607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A228-ADBF-4FC0-A252-BE999FB6FC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095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A5831D-1A23-681F-967F-509352BFE4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F18E0F-97A0-7115-9C64-307FFCB793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1FFBF-9830-D4D4-765F-1DF43F232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5D18-0FF0-4EA1-9FBD-0B92BEF5C88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86099-1DF5-DA78-EA98-E64C0921C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F80B8-B1CE-C9DF-582F-0446F609B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A228-ADBF-4FC0-A252-BE999FB6FC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677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9141B-59C6-75E0-546D-4CC5EA778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693F3-E22D-15DF-72FE-147DC9244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95966D-21A5-833B-E873-6573E7927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5D18-0FF0-4EA1-9FBD-0B92BEF5C88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52217-A2F5-A00E-810C-B4E350B8B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2E7A2-2F24-4D59-5C16-BF5330E3C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A228-ADBF-4FC0-A252-BE999FB6FC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602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CFD4B-61FE-1E22-DB5E-43A680BC6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AA8A4D-34E4-B023-B621-C351721FB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2C2E4-3442-BE79-A045-87E2DB23B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5D18-0FF0-4EA1-9FBD-0B92BEF5C88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3D33F-2AEB-6EC7-BED1-CC46C08D0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9EADD-B2FA-FEC6-2C92-2D13E5B37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A228-ADBF-4FC0-A252-BE999FB6FC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69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3117F-9333-55FC-F4AE-1A0027C88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2BDBD-53C5-8F34-9D16-2FF8C7DB8F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7CA8BE-AF0B-ACB1-4326-2622805D9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EE4D30-C9E7-D11E-6B4C-058742F57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5D18-0FF0-4EA1-9FBD-0B92BEF5C88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9B85EE-2A00-534F-E13A-5E3641568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150CEE-DA48-3665-E388-381ADD8CC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A228-ADBF-4FC0-A252-BE999FB6FC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633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0C250-25BD-C3AB-3F65-17D260C55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1BC020-6825-40CE-6DE0-C8760DF1C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327478-F7F0-EA49-E8B6-5A30D9726C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F7D243-5CBB-F8A7-8EBF-BE67FD514D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D3DBE1-1999-F5A6-1103-FB0BC5A4E3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89DF78-44DA-468E-B500-42D630E1F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5D18-0FF0-4EA1-9FBD-0B92BEF5C88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2D0FA7-FB29-88C7-8FF0-7E0F5A8E5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DF61C5-C6AB-A198-C20A-3375D2633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A228-ADBF-4FC0-A252-BE999FB6FC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920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04569-3C68-9A83-7D94-70A490E34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7F605D-C92F-CE4B-28C1-ED502167E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5D18-0FF0-4EA1-9FBD-0B92BEF5C88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4B574D-E950-627A-DEBD-82AF22D77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197149-5CD4-0588-16E9-C432D3E95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A228-ADBF-4FC0-A252-BE999FB6FC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064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1F249B-6990-4FB4-7C30-DF4031805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5D18-0FF0-4EA1-9FBD-0B92BEF5C88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9B2113-AA40-F526-0327-E326834C8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456590-CAF2-3F4F-5076-B06443B0F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A228-ADBF-4FC0-A252-BE999FB6FC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183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4D462-0F21-B55A-C56F-5538E2CD2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40526-4747-37A8-19DB-5B96BEDE0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B4FD74-2540-7A81-9E6F-709562DA4F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90494F-824B-2FCB-C78E-5D03520FF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5D18-0FF0-4EA1-9FBD-0B92BEF5C88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72CA14-6086-A465-7B6E-6E19BBAC9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854E5-F9F6-A993-D877-B6830987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A228-ADBF-4FC0-A252-BE999FB6FC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79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60148-84D1-2D89-6F85-66C16C5E2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632BA6-62E5-D7BD-6832-6523B2E93D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5E16B-5391-A41F-5B96-591228E7AA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96C0F-119E-38C0-3557-2C43D1B1B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5D18-0FF0-4EA1-9FBD-0B92BEF5C88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6ADDD7-D991-9368-BB41-34CB92A8A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9766E1-7DBF-E1E6-9BFA-E361380E1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EA228-ADBF-4FC0-A252-BE999FB6FC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15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E4B37C-92B9-0D0E-B450-FEB391DDA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457645-9771-847D-5467-81DE30338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BFDF6-8BE2-3EBD-C45E-C02FB33DC0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E65D18-0FF0-4EA1-9FBD-0B92BEF5C888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0019C-F798-5AF4-FC86-FC98CF5711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B9EE1B-D8FE-EBAA-65FB-D62FD58920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0EA228-ADBF-4FC0-A252-BE999FB6FC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518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bexleycarers.co.uk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lison.rogers@selondonics.nhs.uk" TargetMode="External"/><Relationship Id="rId5" Type="http://schemas.openxmlformats.org/officeDocument/2006/relationships/hyperlink" Target="mailto:vikkiwilkinson@carerssupport.org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7002" y="176644"/>
            <a:ext cx="105156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sz="1600" b="1" dirty="0"/>
              <a:t>Bexley</a:t>
            </a:r>
            <a:r>
              <a:rPr sz="1600" b="1" spc="-55" dirty="0"/>
              <a:t> </a:t>
            </a:r>
            <a:r>
              <a:rPr sz="1600" b="1" dirty="0"/>
              <a:t>Carers</a:t>
            </a:r>
            <a:r>
              <a:rPr sz="1600" b="1" spc="-60" dirty="0"/>
              <a:t> </a:t>
            </a:r>
            <a:r>
              <a:rPr sz="1600" b="1" spc="-10" dirty="0"/>
              <a:t>Partnership</a:t>
            </a:r>
            <a:r>
              <a:rPr sz="1600" b="1" spc="-45" dirty="0"/>
              <a:t> </a:t>
            </a:r>
            <a:r>
              <a:rPr sz="1600" b="1" dirty="0"/>
              <a:t>Meeting</a:t>
            </a:r>
            <a:r>
              <a:rPr sz="1600" b="1" spc="-50" dirty="0"/>
              <a:t> </a:t>
            </a:r>
            <a:r>
              <a:rPr sz="1600" b="1" dirty="0"/>
              <a:t>notes</a:t>
            </a:r>
            <a:r>
              <a:rPr sz="1600" b="1" spc="-70" dirty="0"/>
              <a:t> </a:t>
            </a:r>
            <a:r>
              <a:rPr lang="en-US" sz="1600" b="1" spc="-70" dirty="0"/>
              <a:t>15</a:t>
            </a:r>
            <a:r>
              <a:rPr lang="en-US" sz="1600" b="1" spc="-70" baseline="30000" dirty="0"/>
              <a:t>th</a:t>
            </a:r>
            <a:r>
              <a:rPr lang="en-US" sz="1600" b="1" spc="-70" dirty="0"/>
              <a:t> </a:t>
            </a:r>
            <a:r>
              <a:rPr sz="1600" b="1" spc="-10" dirty="0"/>
              <a:t>September</a:t>
            </a:r>
            <a:r>
              <a:rPr sz="1600" b="1" spc="-45" dirty="0"/>
              <a:t> </a:t>
            </a:r>
            <a:r>
              <a:rPr sz="1600" b="1" spc="-20" dirty="0"/>
              <a:t>202</a:t>
            </a:r>
            <a:r>
              <a:rPr lang="en-US" sz="1600" b="1" spc="-20" dirty="0"/>
              <a:t>5</a:t>
            </a:r>
            <a:br>
              <a:rPr lang="en-US" sz="1600" spc="-20" dirty="0"/>
            </a:br>
            <a:r>
              <a:rPr sz="1600" dirty="0"/>
              <a:t>For</a:t>
            </a:r>
            <a:r>
              <a:rPr sz="1600" spc="-55" dirty="0"/>
              <a:t> </a:t>
            </a:r>
            <a:r>
              <a:rPr sz="1600" dirty="0"/>
              <a:t>sharing.</a:t>
            </a:r>
            <a:r>
              <a:rPr sz="1600" spc="-50" dirty="0"/>
              <a:t> </a:t>
            </a:r>
            <a:br>
              <a:rPr lang="en-US" sz="1600" spc="-50" dirty="0"/>
            </a:br>
            <a:r>
              <a:rPr sz="1600" dirty="0"/>
              <a:t>Full</a:t>
            </a:r>
            <a:r>
              <a:rPr sz="1600" spc="-45" dirty="0"/>
              <a:t> </a:t>
            </a:r>
            <a:r>
              <a:rPr sz="1600" dirty="0"/>
              <a:t>minutes</a:t>
            </a:r>
            <a:r>
              <a:rPr sz="1600" spc="-30" dirty="0"/>
              <a:t> </a:t>
            </a:r>
            <a:r>
              <a:rPr sz="1600" dirty="0"/>
              <a:t>will</a:t>
            </a:r>
            <a:r>
              <a:rPr sz="1600" spc="-35" dirty="0"/>
              <a:t> </a:t>
            </a:r>
            <a:r>
              <a:rPr sz="1600" dirty="0"/>
              <a:t>be</a:t>
            </a:r>
            <a:r>
              <a:rPr sz="1600" spc="-40" dirty="0"/>
              <a:t> </a:t>
            </a:r>
            <a:r>
              <a:rPr sz="1600" spc="-10" dirty="0"/>
              <a:t>circulated</a:t>
            </a:r>
            <a:r>
              <a:rPr sz="1600" spc="-25" dirty="0"/>
              <a:t> </a:t>
            </a:r>
            <a:r>
              <a:rPr sz="1600" dirty="0"/>
              <a:t>to</a:t>
            </a:r>
            <a:r>
              <a:rPr sz="1600" spc="-40" dirty="0"/>
              <a:t> </a:t>
            </a:r>
            <a:r>
              <a:rPr sz="1600" spc="-10" dirty="0"/>
              <a:t>members</a:t>
            </a:r>
            <a:r>
              <a:rPr sz="1600" spc="-25" dirty="0"/>
              <a:t> </a:t>
            </a:r>
            <a:r>
              <a:rPr sz="1600" spc="-10" dirty="0"/>
              <a:t>also.</a:t>
            </a:r>
            <a:endParaRPr sz="1600"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68639" y="129031"/>
            <a:ext cx="3345433" cy="1516506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347002" y="1451863"/>
            <a:ext cx="3654425" cy="1196975"/>
          </a:xfrm>
          <a:custGeom>
            <a:avLst/>
            <a:gdLst/>
            <a:ahLst/>
            <a:cxnLst/>
            <a:rect l="l" t="t" r="r" b="b"/>
            <a:pathLst>
              <a:path w="3654425" h="1196975">
                <a:moveTo>
                  <a:pt x="0" y="199516"/>
                </a:moveTo>
                <a:lnTo>
                  <a:pt x="5268" y="153795"/>
                </a:lnTo>
                <a:lnTo>
                  <a:pt x="20277" y="111809"/>
                </a:lnTo>
                <a:lnTo>
                  <a:pt x="43828" y="74763"/>
                </a:lnTo>
                <a:lnTo>
                  <a:pt x="74723" y="43857"/>
                </a:lnTo>
                <a:lnTo>
                  <a:pt x="111766" y="20293"/>
                </a:lnTo>
                <a:lnTo>
                  <a:pt x="153759" y="5273"/>
                </a:lnTo>
                <a:lnTo>
                  <a:pt x="199504" y="0"/>
                </a:lnTo>
                <a:lnTo>
                  <a:pt x="3454615" y="0"/>
                </a:lnTo>
                <a:lnTo>
                  <a:pt x="3500377" y="5273"/>
                </a:lnTo>
                <a:lnTo>
                  <a:pt x="3542378" y="20293"/>
                </a:lnTo>
                <a:lnTo>
                  <a:pt x="3579422" y="43857"/>
                </a:lnTo>
                <a:lnTo>
                  <a:pt x="3610315" y="74763"/>
                </a:lnTo>
                <a:lnTo>
                  <a:pt x="3633861" y="111809"/>
                </a:lnTo>
                <a:lnTo>
                  <a:pt x="3648865" y="153795"/>
                </a:lnTo>
                <a:lnTo>
                  <a:pt x="3654132" y="199516"/>
                </a:lnTo>
                <a:lnTo>
                  <a:pt x="3654132" y="997458"/>
                </a:lnTo>
                <a:lnTo>
                  <a:pt x="3648865" y="1043219"/>
                </a:lnTo>
                <a:lnTo>
                  <a:pt x="3633861" y="1085220"/>
                </a:lnTo>
                <a:lnTo>
                  <a:pt x="3610315" y="1122264"/>
                </a:lnTo>
                <a:lnTo>
                  <a:pt x="3579422" y="1153157"/>
                </a:lnTo>
                <a:lnTo>
                  <a:pt x="3542378" y="1176703"/>
                </a:lnTo>
                <a:lnTo>
                  <a:pt x="3500377" y="1191708"/>
                </a:lnTo>
                <a:lnTo>
                  <a:pt x="3454615" y="1196975"/>
                </a:lnTo>
                <a:lnTo>
                  <a:pt x="199504" y="1196975"/>
                </a:lnTo>
                <a:lnTo>
                  <a:pt x="153759" y="1191708"/>
                </a:lnTo>
                <a:lnTo>
                  <a:pt x="111766" y="1176703"/>
                </a:lnTo>
                <a:lnTo>
                  <a:pt x="74723" y="1153157"/>
                </a:lnTo>
                <a:lnTo>
                  <a:pt x="43828" y="1122264"/>
                </a:lnTo>
                <a:lnTo>
                  <a:pt x="20277" y="1085220"/>
                </a:lnTo>
                <a:lnTo>
                  <a:pt x="5268" y="1043219"/>
                </a:lnTo>
                <a:lnTo>
                  <a:pt x="0" y="997458"/>
                </a:lnTo>
                <a:lnTo>
                  <a:pt x="0" y="199516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34985" y="1414780"/>
            <a:ext cx="3541511" cy="10105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600" b="1" spc="-10" dirty="0">
                <a:latin typeface="Calibri"/>
                <a:cs typeface="Calibri"/>
              </a:rPr>
              <a:t>Carers Guide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600" spc="-10" dirty="0">
                <a:latin typeface="Calibri"/>
                <a:cs typeface="Calibri"/>
              </a:rPr>
              <a:t>Indicative costs were shared and purpose and outcomes discussed. Agreed that the comms sub-group will discuss further. 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298569" y="1414780"/>
            <a:ext cx="3892550" cy="1196975"/>
          </a:xfrm>
          <a:custGeom>
            <a:avLst/>
            <a:gdLst/>
            <a:ahLst/>
            <a:cxnLst/>
            <a:rect l="l" t="t" r="r" b="b"/>
            <a:pathLst>
              <a:path w="3892550" h="1196975">
                <a:moveTo>
                  <a:pt x="0" y="199517"/>
                </a:moveTo>
                <a:lnTo>
                  <a:pt x="5266" y="153755"/>
                </a:lnTo>
                <a:lnTo>
                  <a:pt x="20268" y="111754"/>
                </a:lnTo>
                <a:lnTo>
                  <a:pt x="43807" y="74710"/>
                </a:lnTo>
                <a:lnTo>
                  <a:pt x="74686" y="43817"/>
                </a:lnTo>
                <a:lnTo>
                  <a:pt x="111708" y="20271"/>
                </a:lnTo>
                <a:lnTo>
                  <a:pt x="153675" y="5266"/>
                </a:lnTo>
                <a:lnTo>
                  <a:pt x="199389" y="0"/>
                </a:lnTo>
                <a:lnTo>
                  <a:pt x="3692779" y="0"/>
                </a:lnTo>
                <a:lnTo>
                  <a:pt x="3738500" y="5266"/>
                </a:lnTo>
                <a:lnTo>
                  <a:pt x="3780486" y="20271"/>
                </a:lnTo>
                <a:lnTo>
                  <a:pt x="3817532" y="43817"/>
                </a:lnTo>
                <a:lnTo>
                  <a:pt x="3848438" y="74710"/>
                </a:lnTo>
                <a:lnTo>
                  <a:pt x="3872002" y="111754"/>
                </a:lnTo>
                <a:lnTo>
                  <a:pt x="3887022" y="153755"/>
                </a:lnTo>
                <a:lnTo>
                  <a:pt x="3892296" y="199517"/>
                </a:lnTo>
                <a:lnTo>
                  <a:pt x="3892296" y="997458"/>
                </a:lnTo>
                <a:lnTo>
                  <a:pt x="3887022" y="1043179"/>
                </a:lnTo>
                <a:lnTo>
                  <a:pt x="3872002" y="1085165"/>
                </a:lnTo>
                <a:lnTo>
                  <a:pt x="3848438" y="1122211"/>
                </a:lnTo>
                <a:lnTo>
                  <a:pt x="3817532" y="1153117"/>
                </a:lnTo>
                <a:lnTo>
                  <a:pt x="3780486" y="1176681"/>
                </a:lnTo>
                <a:lnTo>
                  <a:pt x="3738500" y="1191701"/>
                </a:lnTo>
                <a:lnTo>
                  <a:pt x="3692779" y="1196975"/>
                </a:lnTo>
                <a:lnTo>
                  <a:pt x="199389" y="1196975"/>
                </a:lnTo>
                <a:lnTo>
                  <a:pt x="153675" y="1191701"/>
                </a:lnTo>
                <a:lnTo>
                  <a:pt x="111708" y="1176681"/>
                </a:lnTo>
                <a:lnTo>
                  <a:pt x="74686" y="1153117"/>
                </a:lnTo>
                <a:lnTo>
                  <a:pt x="43807" y="1122211"/>
                </a:lnTo>
                <a:lnTo>
                  <a:pt x="20268" y="1085165"/>
                </a:lnTo>
                <a:lnTo>
                  <a:pt x="5266" y="1043179"/>
                </a:lnTo>
                <a:lnTo>
                  <a:pt x="0" y="997458"/>
                </a:lnTo>
                <a:lnTo>
                  <a:pt x="0" y="199517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47002" y="2769843"/>
            <a:ext cx="3654425" cy="1304546"/>
          </a:xfrm>
          <a:custGeom>
            <a:avLst/>
            <a:gdLst/>
            <a:ahLst/>
            <a:cxnLst/>
            <a:rect l="l" t="t" r="r" b="b"/>
            <a:pathLst>
              <a:path w="3654425" h="699135">
                <a:moveTo>
                  <a:pt x="0" y="116459"/>
                </a:moveTo>
                <a:lnTo>
                  <a:pt x="9155" y="71098"/>
                </a:lnTo>
                <a:lnTo>
                  <a:pt x="34123" y="34083"/>
                </a:lnTo>
                <a:lnTo>
                  <a:pt x="71157" y="9142"/>
                </a:lnTo>
                <a:lnTo>
                  <a:pt x="116509" y="0"/>
                </a:lnTo>
                <a:lnTo>
                  <a:pt x="3537661" y="0"/>
                </a:lnTo>
                <a:lnTo>
                  <a:pt x="3582968" y="9142"/>
                </a:lnTo>
                <a:lnTo>
                  <a:pt x="3619988" y="34083"/>
                </a:lnTo>
                <a:lnTo>
                  <a:pt x="3644960" y="71098"/>
                </a:lnTo>
                <a:lnTo>
                  <a:pt x="3654120" y="116459"/>
                </a:lnTo>
                <a:lnTo>
                  <a:pt x="3654120" y="582549"/>
                </a:lnTo>
                <a:lnTo>
                  <a:pt x="3644960" y="627856"/>
                </a:lnTo>
                <a:lnTo>
                  <a:pt x="3619988" y="664876"/>
                </a:lnTo>
                <a:lnTo>
                  <a:pt x="3582968" y="689848"/>
                </a:lnTo>
                <a:lnTo>
                  <a:pt x="3537661" y="699008"/>
                </a:lnTo>
                <a:lnTo>
                  <a:pt x="116509" y="699008"/>
                </a:lnTo>
                <a:lnTo>
                  <a:pt x="71157" y="689848"/>
                </a:lnTo>
                <a:lnTo>
                  <a:pt x="34123" y="664876"/>
                </a:lnTo>
                <a:lnTo>
                  <a:pt x="9155" y="627856"/>
                </a:lnTo>
                <a:lnTo>
                  <a:pt x="0" y="582549"/>
                </a:lnTo>
                <a:lnTo>
                  <a:pt x="0" y="11645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31547" y="2899215"/>
            <a:ext cx="3270885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1600" b="1" spc="-10" dirty="0">
                <a:latin typeface="Calibri"/>
                <a:cs typeface="Calibri"/>
              </a:rPr>
              <a:t>Wellbeing sessions </a:t>
            </a:r>
            <a:r>
              <a:rPr lang="en-US" sz="1600" spc="-10" dirty="0">
                <a:latin typeface="Calibri"/>
                <a:cs typeface="Calibri"/>
              </a:rPr>
              <a:t>Kara provided an update including positive feedback from </a:t>
            </a:r>
            <a:r>
              <a:rPr lang="en-US" sz="1600" spc="-10" dirty="0" err="1">
                <a:latin typeface="Calibri"/>
                <a:cs typeface="Calibri"/>
              </a:rPr>
              <a:t>respondees</a:t>
            </a:r>
            <a:r>
              <a:rPr lang="en-US" sz="1600" spc="-10" dirty="0">
                <a:latin typeface="Calibri"/>
                <a:cs typeface="Calibri"/>
              </a:rPr>
              <a:t>. Noted that some sessions seem more popular. 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298569" y="2769843"/>
            <a:ext cx="3892550" cy="1352328"/>
          </a:xfrm>
          <a:custGeom>
            <a:avLst/>
            <a:gdLst/>
            <a:ahLst/>
            <a:cxnLst/>
            <a:rect l="l" t="t" r="r" b="b"/>
            <a:pathLst>
              <a:path w="3892550" h="951864">
                <a:moveTo>
                  <a:pt x="0" y="158496"/>
                </a:moveTo>
                <a:lnTo>
                  <a:pt x="8083" y="108411"/>
                </a:lnTo>
                <a:lnTo>
                  <a:pt x="30589" y="64904"/>
                </a:lnTo>
                <a:lnTo>
                  <a:pt x="64904" y="30589"/>
                </a:lnTo>
                <a:lnTo>
                  <a:pt x="108411" y="8083"/>
                </a:lnTo>
                <a:lnTo>
                  <a:pt x="158495" y="0"/>
                </a:lnTo>
                <a:lnTo>
                  <a:pt x="3733673" y="0"/>
                </a:lnTo>
                <a:lnTo>
                  <a:pt x="3783819" y="8083"/>
                </a:lnTo>
                <a:lnTo>
                  <a:pt x="3827364" y="30589"/>
                </a:lnTo>
                <a:lnTo>
                  <a:pt x="3861698" y="64904"/>
                </a:lnTo>
                <a:lnTo>
                  <a:pt x="3884211" y="108411"/>
                </a:lnTo>
                <a:lnTo>
                  <a:pt x="3892296" y="158496"/>
                </a:lnTo>
                <a:lnTo>
                  <a:pt x="3892296" y="792861"/>
                </a:lnTo>
                <a:lnTo>
                  <a:pt x="3884211" y="843007"/>
                </a:lnTo>
                <a:lnTo>
                  <a:pt x="3861698" y="886552"/>
                </a:lnTo>
                <a:lnTo>
                  <a:pt x="3827364" y="920886"/>
                </a:lnTo>
                <a:lnTo>
                  <a:pt x="3783819" y="943399"/>
                </a:lnTo>
                <a:lnTo>
                  <a:pt x="3733673" y="951484"/>
                </a:lnTo>
                <a:lnTo>
                  <a:pt x="158495" y="951484"/>
                </a:lnTo>
                <a:lnTo>
                  <a:pt x="108411" y="943399"/>
                </a:lnTo>
                <a:lnTo>
                  <a:pt x="64904" y="920886"/>
                </a:lnTo>
                <a:lnTo>
                  <a:pt x="30589" y="886552"/>
                </a:lnTo>
                <a:lnTo>
                  <a:pt x="8083" y="843007"/>
                </a:lnTo>
                <a:lnTo>
                  <a:pt x="0" y="792861"/>
                </a:lnTo>
                <a:lnTo>
                  <a:pt x="0" y="158496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323715" y="848464"/>
            <a:ext cx="3700779" cy="1773562"/>
          </a:xfrm>
          <a:prstGeom prst="rect">
            <a:avLst/>
          </a:prstGeom>
        </p:spPr>
        <p:txBody>
          <a:bodyPr vert="horz" wrap="square" lIns="0" tIns="148590" rIns="0" bIns="0" rtlCol="0">
            <a:spAutoFit/>
          </a:bodyPr>
          <a:lstStyle/>
          <a:p>
            <a:pPr marR="2696845" algn="ctr">
              <a:lnSpc>
                <a:spcPct val="100000"/>
              </a:lnSpc>
              <a:spcBef>
                <a:spcPts val="1170"/>
              </a:spcBef>
            </a:pPr>
            <a:r>
              <a:rPr sz="1800" dirty="0">
                <a:latin typeface="Calibri"/>
                <a:cs typeface="Calibri"/>
              </a:rPr>
              <a:t>Next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steps</a:t>
            </a:r>
            <a:endParaRPr sz="1800" dirty="0">
              <a:latin typeface="Calibri"/>
              <a:cs typeface="Calibri"/>
            </a:endParaRPr>
          </a:p>
          <a:p>
            <a:pPr marL="161290" marR="12700" algn="ctr">
              <a:lnSpc>
                <a:spcPct val="100000"/>
              </a:lnSpc>
              <a:spcBef>
                <a:spcPts val="940"/>
              </a:spcBef>
            </a:pPr>
            <a:r>
              <a:rPr lang="en-US" sz="1600" dirty="0">
                <a:latin typeface="Calibri"/>
                <a:cs typeface="Calibri"/>
              </a:rPr>
              <a:t>If you would like to discuss the potential of a carers guide: its aim, impact, content, resource and costs please see the comms sub-group date. You can also e-mail thoughts to Vikki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8701405" y="1720850"/>
            <a:ext cx="3312795" cy="1882775"/>
          </a:xfrm>
          <a:custGeom>
            <a:avLst/>
            <a:gdLst/>
            <a:ahLst/>
            <a:cxnLst/>
            <a:rect l="l" t="t" r="r" b="b"/>
            <a:pathLst>
              <a:path w="3312795" h="1882775">
                <a:moveTo>
                  <a:pt x="0" y="313816"/>
                </a:moveTo>
                <a:lnTo>
                  <a:pt x="3401" y="267434"/>
                </a:lnTo>
                <a:lnTo>
                  <a:pt x="13282" y="223168"/>
                </a:lnTo>
                <a:lnTo>
                  <a:pt x="29158" y="181502"/>
                </a:lnTo>
                <a:lnTo>
                  <a:pt x="50541" y="142923"/>
                </a:lnTo>
                <a:lnTo>
                  <a:pt x="76949" y="107914"/>
                </a:lnTo>
                <a:lnTo>
                  <a:pt x="107893" y="76960"/>
                </a:lnTo>
                <a:lnTo>
                  <a:pt x="142890" y="50548"/>
                </a:lnTo>
                <a:lnTo>
                  <a:pt x="181454" y="29160"/>
                </a:lnTo>
                <a:lnTo>
                  <a:pt x="223098" y="13283"/>
                </a:lnTo>
                <a:lnTo>
                  <a:pt x="267339" y="3401"/>
                </a:lnTo>
                <a:lnTo>
                  <a:pt x="313690" y="0"/>
                </a:lnTo>
                <a:lnTo>
                  <a:pt x="2998978" y="0"/>
                </a:lnTo>
                <a:lnTo>
                  <a:pt x="3045331" y="3401"/>
                </a:lnTo>
                <a:lnTo>
                  <a:pt x="3089580" y="13283"/>
                </a:lnTo>
                <a:lnTo>
                  <a:pt x="3131237" y="29160"/>
                </a:lnTo>
                <a:lnTo>
                  <a:pt x="3169815" y="50548"/>
                </a:lnTo>
                <a:lnTo>
                  <a:pt x="3204829" y="76960"/>
                </a:lnTo>
                <a:lnTo>
                  <a:pt x="3235791" y="107914"/>
                </a:lnTo>
                <a:lnTo>
                  <a:pt x="3262214" y="142923"/>
                </a:lnTo>
                <a:lnTo>
                  <a:pt x="3283613" y="181502"/>
                </a:lnTo>
                <a:lnTo>
                  <a:pt x="3299501" y="223168"/>
                </a:lnTo>
                <a:lnTo>
                  <a:pt x="3309390" y="267434"/>
                </a:lnTo>
                <a:lnTo>
                  <a:pt x="3312795" y="313816"/>
                </a:lnTo>
                <a:lnTo>
                  <a:pt x="3312795" y="1568958"/>
                </a:lnTo>
                <a:lnTo>
                  <a:pt x="3309390" y="1615340"/>
                </a:lnTo>
                <a:lnTo>
                  <a:pt x="3299501" y="1659606"/>
                </a:lnTo>
                <a:lnTo>
                  <a:pt x="3283613" y="1701272"/>
                </a:lnTo>
                <a:lnTo>
                  <a:pt x="3262214" y="1739851"/>
                </a:lnTo>
                <a:lnTo>
                  <a:pt x="3235791" y="1774860"/>
                </a:lnTo>
                <a:lnTo>
                  <a:pt x="3204829" y="1805814"/>
                </a:lnTo>
                <a:lnTo>
                  <a:pt x="3169815" y="1832226"/>
                </a:lnTo>
                <a:lnTo>
                  <a:pt x="3131237" y="1853614"/>
                </a:lnTo>
                <a:lnTo>
                  <a:pt x="3089580" y="1869491"/>
                </a:lnTo>
                <a:lnTo>
                  <a:pt x="3045331" y="1879373"/>
                </a:lnTo>
                <a:lnTo>
                  <a:pt x="2998978" y="1882775"/>
                </a:lnTo>
                <a:lnTo>
                  <a:pt x="313690" y="1882775"/>
                </a:lnTo>
                <a:lnTo>
                  <a:pt x="267339" y="1879373"/>
                </a:lnTo>
                <a:lnTo>
                  <a:pt x="223098" y="1869491"/>
                </a:lnTo>
                <a:lnTo>
                  <a:pt x="181454" y="1853614"/>
                </a:lnTo>
                <a:lnTo>
                  <a:pt x="142890" y="1832226"/>
                </a:lnTo>
                <a:lnTo>
                  <a:pt x="107893" y="1805814"/>
                </a:lnTo>
                <a:lnTo>
                  <a:pt x="76949" y="1774860"/>
                </a:lnTo>
                <a:lnTo>
                  <a:pt x="50541" y="1739851"/>
                </a:lnTo>
                <a:lnTo>
                  <a:pt x="29158" y="1701272"/>
                </a:lnTo>
                <a:lnTo>
                  <a:pt x="13282" y="1659606"/>
                </a:lnTo>
                <a:lnTo>
                  <a:pt x="3401" y="1615340"/>
                </a:lnTo>
                <a:lnTo>
                  <a:pt x="0" y="1568958"/>
                </a:lnTo>
                <a:lnTo>
                  <a:pt x="0" y="313816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8873108" y="1906269"/>
            <a:ext cx="2709545" cy="15279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en-US" sz="1600" dirty="0">
                <a:latin typeface="Calibri"/>
                <a:cs typeface="Calibri"/>
              </a:rPr>
              <a:t>The</a:t>
            </a:r>
            <a:r>
              <a:rPr lang="en-US" sz="1600" spc="5" dirty="0">
                <a:latin typeface="Calibri"/>
                <a:cs typeface="Calibri"/>
              </a:rPr>
              <a:t> </a:t>
            </a:r>
            <a:r>
              <a:rPr lang="en-US" sz="1600" b="1" spc="-10" dirty="0">
                <a:latin typeface="Calibri"/>
                <a:cs typeface="Calibri"/>
              </a:rPr>
              <a:t>Communications</a:t>
            </a:r>
            <a:r>
              <a:rPr lang="en-US" sz="1600" b="1" spc="10" dirty="0">
                <a:latin typeface="Calibri"/>
                <a:cs typeface="Calibri"/>
              </a:rPr>
              <a:t> </a:t>
            </a:r>
            <a:r>
              <a:rPr lang="en-US" sz="1600" b="1" spc="-55" dirty="0">
                <a:latin typeface="Calibri"/>
                <a:cs typeface="Calibri"/>
              </a:rPr>
              <a:t> </a:t>
            </a:r>
            <a:r>
              <a:rPr lang="en-US" sz="1600" spc="-10" dirty="0">
                <a:latin typeface="Calibri"/>
                <a:cs typeface="Calibri"/>
              </a:rPr>
              <a:t>sub-</a:t>
            </a:r>
            <a:r>
              <a:rPr lang="en-US" sz="1600" dirty="0">
                <a:latin typeface="Calibri"/>
                <a:cs typeface="Calibri"/>
              </a:rPr>
              <a:t>group</a:t>
            </a:r>
            <a:r>
              <a:rPr lang="en-US" sz="1600" spc="-30" dirty="0">
                <a:latin typeface="Calibri"/>
                <a:cs typeface="Calibri"/>
              </a:rPr>
              <a:t> </a:t>
            </a:r>
            <a:r>
              <a:rPr lang="en-US" sz="1600" dirty="0">
                <a:latin typeface="Calibri"/>
                <a:cs typeface="Calibri"/>
              </a:rPr>
              <a:t>meets</a:t>
            </a:r>
            <a:r>
              <a:rPr lang="en-US" sz="1600" spc="-20" dirty="0">
                <a:latin typeface="Calibri"/>
                <a:cs typeface="Calibri"/>
              </a:rPr>
              <a:t> </a:t>
            </a:r>
            <a:r>
              <a:rPr lang="en-US" sz="1600" dirty="0">
                <a:latin typeface="Calibri"/>
                <a:cs typeface="Calibri"/>
              </a:rPr>
              <a:t>on</a:t>
            </a:r>
            <a:r>
              <a:rPr lang="en-US" sz="1600" spc="-45" dirty="0">
                <a:latin typeface="Calibri"/>
                <a:cs typeface="Calibri"/>
              </a:rPr>
              <a:t> </a:t>
            </a:r>
            <a:r>
              <a:rPr lang="en-US" sz="1600" spc="-25" dirty="0">
                <a:latin typeface="Calibri"/>
                <a:cs typeface="Calibri"/>
              </a:rPr>
              <a:t>the </a:t>
            </a:r>
            <a:r>
              <a:rPr lang="en-US" sz="1600" dirty="0">
                <a:latin typeface="Calibri"/>
                <a:cs typeface="Calibri"/>
              </a:rPr>
              <a:t>12</a:t>
            </a:r>
            <a:r>
              <a:rPr lang="en-US" sz="1600" baseline="30000" dirty="0">
                <a:latin typeface="Calibri"/>
                <a:cs typeface="Calibri"/>
              </a:rPr>
              <a:t>th</a:t>
            </a:r>
            <a:r>
              <a:rPr lang="en-US" sz="1600" dirty="0">
                <a:latin typeface="Calibri"/>
                <a:cs typeface="Calibri"/>
              </a:rPr>
              <a:t> November</a:t>
            </a:r>
            <a:r>
              <a:rPr lang="en-US" sz="1600" spc="-15" dirty="0">
                <a:latin typeface="Calibri"/>
                <a:cs typeface="Calibri"/>
              </a:rPr>
              <a:t> </a:t>
            </a:r>
            <a:r>
              <a:rPr lang="en-US" sz="1600" spc="-10" dirty="0">
                <a:latin typeface="Calibri"/>
                <a:cs typeface="Calibri"/>
              </a:rPr>
              <a:t>10.00-10.45 via Teams.</a:t>
            </a:r>
          </a:p>
          <a:p>
            <a:pPr marL="12700">
              <a:spcBef>
                <a:spcPts val="95"/>
              </a:spcBef>
            </a:pPr>
            <a:endParaRPr lang="en-US" sz="1600" spc="-65" dirty="0">
              <a:latin typeface="Calibri"/>
              <a:cs typeface="Calibri"/>
            </a:endParaRPr>
          </a:p>
          <a:p>
            <a:pPr marL="12700">
              <a:spcBef>
                <a:spcPts val="95"/>
              </a:spcBef>
            </a:pPr>
            <a:r>
              <a:rPr lang="en-US" sz="1600" dirty="0">
                <a:latin typeface="Calibri"/>
                <a:cs typeface="Calibri"/>
              </a:rPr>
              <a:t>Contact</a:t>
            </a:r>
            <a:r>
              <a:rPr lang="en-US" sz="1600" spc="-45" dirty="0">
                <a:latin typeface="Calibri"/>
                <a:cs typeface="Calibri"/>
              </a:rPr>
              <a:t> </a:t>
            </a:r>
            <a:r>
              <a:rPr lang="en-US" sz="1600" dirty="0">
                <a:latin typeface="Calibri"/>
                <a:cs typeface="Calibri"/>
              </a:rPr>
              <a:t>Vikki</a:t>
            </a:r>
            <a:r>
              <a:rPr lang="en-US" sz="1600" spc="-55" dirty="0">
                <a:latin typeface="Calibri"/>
                <a:cs typeface="Calibri"/>
              </a:rPr>
              <a:t> </a:t>
            </a:r>
            <a:r>
              <a:rPr lang="en-US" sz="1600" spc="-25" dirty="0">
                <a:latin typeface="Calibri"/>
                <a:cs typeface="Calibri"/>
              </a:rPr>
              <a:t>if </a:t>
            </a:r>
            <a:r>
              <a:rPr lang="en-US" sz="1600" spc="-10" dirty="0">
                <a:latin typeface="Calibri"/>
                <a:cs typeface="Calibri"/>
              </a:rPr>
              <a:t>interested.</a:t>
            </a:r>
            <a:endParaRPr lang="en-US"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912872" y="917663"/>
            <a:ext cx="970915" cy="680085"/>
          </a:xfrm>
          <a:custGeom>
            <a:avLst/>
            <a:gdLst/>
            <a:ahLst/>
            <a:cxnLst/>
            <a:rect l="l" t="t" r="r" b="b"/>
            <a:pathLst>
              <a:path w="970914" h="680085">
                <a:moveTo>
                  <a:pt x="606717" y="48564"/>
                </a:moveTo>
                <a:lnTo>
                  <a:pt x="602881" y="29705"/>
                </a:lnTo>
                <a:lnTo>
                  <a:pt x="592455" y="14262"/>
                </a:lnTo>
                <a:lnTo>
                  <a:pt x="577024" y="3835"/>
                </a:lnTo>
                <a:lnTo>
                  <a:pt x="558177" y="0"/>
                </a:lnTo>
                <a:lnTo>
                  <a:pt x="48539" y="0"/>
                </a:lnTo>
                <a:lnTo>
                  <a:pt x="29692" y="3835"/>
                </a:lnTo>
                <a:lnTo>
                  <a:pt x="14262" y="14262"/>
                </a:lnTo>
                <a:lnTo>
                  <a:pt x="3835" y="29705"/>
                </a:lnTo>
                <a:lnTo>
                  <a:pt x="0" y="48564"/>
                </a:lnTo>
                <a:lnTo>
                  <a:pt x="0" y="376377"/>
                </a:lnTo>
                <a:lnTo>
                  <a:pt x="3835" y="395224"/>
                </a:lnTo>
                <a:lnTo>
                  <a:pt x="14262" y="410667"/>
                </a:lnTo>
                <a:lnTo>
                  <a:pt x="29692" y="421106"/>
                </a:lnTo>
                <a:lnTo>
                  <a:pt x="48539" y="424929"/>
                </a:lnTo>
                <a:lnTo>
                  <a:pt x="121348" y="424929"/>
                </a:lnTo>
                <a:lnTo>
                  <a:pt x="121348" y="546341"/>
                </a:lnTo>
                <a:lnTo>
                  <a:pt x="242684" y="424929"/>
                </a:lnTo>
                <a:lnTo>
                  <a:pt x="315493" y="424929"/>
                </a:lnTo>
                <a:lnTo>
                  <a:pt x="315493" y="182118"/>
                </a:lnTo>
                <a:lnTo>
                  <a:pt x="323151" y="144399"/>
                </a:lnTo>
                <a:lnTo>
                  <a:pt x="344004" y="113512"/>
                </a:lnTo>
                <a:lnTo>
                  <a:pt x="374878" y="92646"/>
                </a:lnTo>
                <a:lnTo>
                  <a:pt x="412572" y="84988"/>
                </a:lnTo>
                <a:lnTo>
                  <a:pt x="606717" y="84988"/>
                </a:lnTo>
                <a:lnTo>
                  <a:pt x="606717" y="48564"/>
                </a:lnTo>
                <a:close/>
              </a:path>
              <a:path w="970914" h="680085">
                <a:moveTo>
                  <a:pt x="970749" y="182118"/>
                </a:moveTo>
                <a:lnTo>
                  <a:pt x="966914" y="163258"/>
                </a:lnTo>
                <a:lnTo>
                  <a:pt x="956487" y="147815"/>
                </a:lnTo>
                <a:lnTo>
                  <a:pt x="941057" y="137388"/>
                </a:lnTo>
                <a:lnTo>
                  <a:pt x="922210" y="133553"/>
                </a:lnTo>
                <a:lnTo>
                  <a:pt x="412572" y="133553"/>
                </a:lnTo>
                <a:lnTo>
                  <a:pt x="393725" y="137388"/>
                </a:lnTo>
                <a:lnTo>
                  <a:pt x="378282" y="147815"/>
                </a:lnTo>
                <a:lnTo>
                  <a:pt x="367855" y="163258"/>
                </a:lnTo>
                <a:lnTo>
                  <a:pt x="364032" y="182118"/>
                </a:lnTo>
                <a:lnTo>
                  <a:pt x="364032" y="509917"/>
                </a:lnTo>
                <a:lnTo>
                  <a:pt x="367855" y="528777"/>
                </a:lnTo>
                <a:lnTo>
                  <a:pt x="378282" y="544220"/>
                </a:lnTo>
                <a:lnTo>
                  <a:pt x="393725" y="554659"/>
                </a:lnTo>
                <a:lnTo>
                  <a:pt x="412572" y="558482"/>
                </a:lnTo>
                <a:lnTo>
                  <a:pt x="728052" y="558482"/>
                </a:lnTo>
                <a:lnTo>
                  <a:pt x="849401" y="679894"/>
                </a:lnTo>
                <a:lnTo>
                  <a:pt x="849401" y="558482"/>
                </a:lnTo>
                <a:lnTo>
                  <a:pt x="922210" y="558482"/>
                </a:lnTo>
                <a:lnTo>
                  <a:pt x="941057" y="554659"/>
                </a:lnTo>
                <a:lnTo>
                  <a:pt x="956487" y="544220"/>
                </a:lnTo>
                <a:lnTo>
                  <a:pt x="966914" y="528777"/>
                </a:lnTo>
                <a:lnTo>
                  <a:pt x="970749" y="509917"/>
                </a:lnTo>
                <a:lnTo>
                  <a:pt x="970749" y="18211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7" name="object 17"/>
          <p:cNvGrpSpPr/>
          <p:nvPr/>
        </p:nvGrpSpPr>
        <p:grpSpPr>
          <a:xfrm>
            <a:off x="7654559" y="850831"/>
            <a:ext cx="584200" cy="829944"/>
            <a:chOff x="7654559" y="850831"/>
            <a:chExt cx="584200" cy="829944"/>
          </a:xfrm>
        </p:grpSpPr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54559" y="850831"/>
              <a:ext cx="254269" cy="197929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7663981" y="973371"/>
              <a:ext cx="235585" cy="490220"/>
            </a:xfrm>
            <a:custGeom>
              <a:avLst/>
              <a:gdLst/>
              <a:ahLst/>
              <a:cxnLst/>
              <a:rect l="l" t="t" r="r" b="b"/>
              <a:pathLst>
                <a:path w="235584" h="490219">
                  <a:moveTo>
                    <a:pt x="150674" y="0"/>
                  </a:moveTo>
                  <a:lnTo>
                    <a:pt x="74039" y="32112"/>
                  </a:lnTo>
                  <a:lnTo>
                    <a:pt x="37303" y="65128"/>
                  </a:lnTo>
                  <a:lnTo>
                    <a:pt x="10422" y="103120"/>
                  </a:lnTo>
                  <a:lnTo>
                    <a:pt x="0" y="141378"/>
                  </a:lnTo>
                  <a:lnTo>
                    <a:pt x="5881" y="193796"/>
                  </a:lnTo>
                  <a:lnTo>
                    <a:pt x="18830" y="229563"/>
                  </a:lnTo>
                  <a:lnTo>
                    <a:pt x="31779" y="261275"/>
                  </a:lnTo>
                  <a:lnTo>
                    <a:pt x="37664" y="301585"/>
                  </a:lnTo>
                  <a:lnTo>
                    <a:pt x="35507" y="338124"/>
                  </a:lnTo>
                  <a:lnTo>
                    <a:pt x="32642" y="379356"/>
                  </a:lnTo>
                  <a:lnTo>
                    <a:pt x="34486" y="420217"/>
                  </a:lnTo>
                  <a:lnTo>
                    <a:pt x="46454" y="455657"/>
                  </a:lnTo>
                  <a:lnTo>
                    <a:pt x="74000" y="480660"/>
                  </a:lnTo>
                  <a:lnTo>
                    <a:pt x="74145" y="480660"/>
                  </a:lnTo>
                  <a:lnTo>
                    <a:pt x="122421" y="490068"/>
                  </a:lnTo>
                  <a:lnTo>
                    <a:pt x="169437" y="480660"/>
                  </a:lnTo>
                  <a:lnTo>
                    <a:pt x="178972" y="471262"/>
                  </a:lnTo>
                  <a:lnTo>
                    <a:pt x="122421" y="471262"/>
                  </a:lnTo>
                  <a:lnTo>
                    <a:pt x="104728" y="470158"/>
                  </a:lnTo>
                  <a:lnTo>
                    <a:pt x="68099" y="453359"/>
                  </a:lnTo>
                  <a:lnTo>
                    <a:pt x="51654" y="404341"/>
                  </a:lnTo>
                  <a:lnTo>
                    <a:pt x="51720" y="373568"/>
                  </a:lnTo>
                  <a:lnTo>
                    <a:pt x="54051" y="342173"/>
                  </a:lnTo>
                  <a:lnTo>
                    <a:pt x="54962" y="331429"/>
                  </a:lnTo>
                  <a:lnTo>
                    <a:pt x="55742" y="321046"/>
                  </a:lnTo>
                  <a:lnTo>
                    <a:pt x="56287" y="311079"/>
                  </a:lnTo>
                  <a:lnTo>
                    <a:pt x="56403" y="305681"/>
                  </a:lnTo>
                  <a:lnTo>
                    <a:pt x="56492" y="301585"/>
                  </a:lnTo>
                  <a:lnTo>
                    <a:pt x="55308" y="282756"/>
                  </a:lnTo>
                  <a:lnTo>
                    <a:pt x="55264" y="282052"/>
                  </a:lnTo>
                  <a:lnTo>
                    <a:pt x="51742" y="262869"/>
                  </a:lnTo>
                  <a:lnTo>
                    <a:pt x="45974" y="244238"/>
                  </a:lnTo>
                  <a:lnTo>
                    <a:pt x="38010" y="226361"/>
                  </a:lnTo>
                  <a:lnTo>
                    <a:pt x="29274" y="206135"/>
                  </a:lnTo>
                  <a:lnTo>
                    <a:pt x="23129" y="185065"/>
                  </a:lnTo>
                  <a:lnTo>
                    <a:pt x="19628" y="163397"/>
                  </a:lnTo>
                  <a:lnTo>
                    <a:pt x="18830" y="141378"/>
                  </a:lnTo>
                  <a:lnTo>
                    <a:pt x="33046" y="101445"/>
                  </a:lnTo>
                  <a:lnTo>
                    <a:pt x="67727" y="61648"/>
                  </a:lnTo>
                  <a:lnTo>
                    <a:pt x="110920" y="31092"/>
                  </a:lnTo>
                  <a:lnTo>
                    <a:pt x="150674" y="18884"/>
                  </a:lnTo>
                  <a:lnTo>
                    <a:pt x="218141" y="18884"/>
                  </a:lnTo>
                  <a:lnTo>
                    <a:pt x="213535" y="13189"/>
                  </a:lnTo>
                  <a:lnTo>
                    <a:pt x="186960" y="2885"/>
                  </a:lnTo>
                  <a:lnTo>
                    <a:pt x="150674" y="0"/>
                  </a:lnTo>
                  <a:close/>
                </a:path>
                <a:path w="235584" h="490219">
                  <a:moveTo>
                    <a:pt x="218141" y="18884"/>
                  </a:moveTo>
                  <a:lnTo>
                    <a:pt x="150674" y="18884"/>
                  </a:lnTo>
                  <a:lnTo>
                    <a:pt x="184769" y="21664"/>
                  </a:lnTo>
                  <a:lnTo>
                    <a:pt x="204785" y="30223"/>
                  </a:lnTo>
                  <a:lnTo>
                    <a:pt x="214227" y="44891"/>
                  </a:lnTo>
                  <a:lnTo>
                    <a:pt x="216498" y="65128"/>
                  </a:lnTo>
                  <a:lnTo>
                    <a:pt x="216595" y="65997"/>
                  </a:lnTo>
                  <a:lnTo>
                    <a:pt x="214690" y="89323"/>
                  </a:lnTo>
                  <a:lnTo>
                    <a:pt x="209549" y="110380"/>
                  </a:lnTo>
                  <a:lnTo>
                    <a:pt x="202031" y="130393"/>
                  </a:lnTo>
                  <a:lnTo>
                    <a:pt x="190911" y="155252"/>
                  </a:lnTo>
                  <a:lnTo>
                    <a:pt x="181340" y="176891"/>
                  </a:lnTo>
                  <a:lnTo>
                    <a:pt x="170758" y="206560"/>
                  </a:lnTo>
                  <a:lnTo>
                    <a:pt x="163064" y="241286"/>
                  </a:lnTo>
                  <a:lnTo>
                    <a:pt x="160141" y="282052"/>
                  </a:lnTo>
                  <a:lnTo>
                    <a:pt x="160091" y="282756"/>
                  </a:lnTo>
                  <a:lnTo>
                    <a:pt x="161414" y="294269"/>
                  </a:lnTo>
                  <a:lnTo>
                    <a:pt x="163380" y="305681"/>
                  </a:lnTo>
                  <a:lnTo>
                    <a:pt x="165983" y="316965"/>
                  </a:lnTo>
                  <a:lnTo>
                    <a:pt x="169218" y="328094"/>
                  </a:lnTo>
                  <a:lnTo>
                    <a:pt x="177314" y="360180"/>
                  </a:lnTo>
                  <a:lnTo>
                    <a:pt x="183449" y="394915"/>
                  </a:lnTo>
                  <a:lnTo>
                    <a:pt x="183523" y="404341"/>
                  </a:lnTo>
                  <a:lnTo>
                    <a:pt x="183646" y="420217"/>
                  </a:lnTo>
                  <a:lnTo>
                    <a:pt x="183703" y="427487"/>
                  </a:lnTo>
                  <a:lnTo>
                    <a:pt x="174154" y="453085"/>
                  </a:lnTo>
                  <a:lnTo>
                    <a:pt x="165684" y="461013"/>
                  </a:lnTo>
                  <a:lnTo>
                    <a:pt x="154206" y="466696"/>
                  </a:lnTo>
                  <a:lnTo>
                    <a:pt x="139602" y="470158"/>
                  </a:lnTo>
                  <a:lnTo>
                    <a:pt x="139169" y="470158"/>
                  </a:lnTo>
                  <a:lnTo>
                    <a:pt x="122421" y="471262"/>
                  </a:lnTo>
                  <a:lnTo>
                    <a:pt x="178972" y="471262"/>
                  </a:lnTo>
                  <a:lnTo>
                    <a:pt x="194576" y="455885"/>
                  </a:lnTo>
                  <a:lnTo>
                    <a:pt x="203175" y="420921"/>
                  </a:lnTo>
                  <a:lnTo>
                    <a:pt x="200572" y="380945"/>
                  </a:lnTo>
                  <a:lnTo>
                    <a:pt x="192105" y="341134"/>
                  </a:lnTo>
                  <a:lnTo>
                    <a:pt x="183110" y="306666"/>
                  </a:lnTo>
                  <a:lnTo>
                    <a:pt x="178933" y="282756"/>
                  </a:lnTo>
                  <a:lnTo>
                    <a:pt x="184802" y="227341"/>
                  </a:lnTo>
                  <a:lnTo>
                    <a:pt x="198815" y="183904"/>
                  </a:lnTo>
                  <a:lnTo>
                    <a:pt x="215541" y="146477"/>
                  </a:lnTo>
                  <a:lnTo>
                    <a:pt x="229554" y="109132"/>
                  </a:lnTo>
                  <a:lnTo>
                    <a:pt x="235423" y="65997"/>
                  </a:lnTo>
                  <a:lnTo>
                    <a:pt x="235291" y="65128"/>
                  </a:lnTo>
                  <a:lnTo>
                    <a:pt x="229868" y="33384"/>
                  </a:lnTo>
                  <a:lnTo>
                    <a:pt x="218141" y="188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83855" y="1067880"/>
              <a:ext cx="254583" cy="197654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7993589" y="1190146"/>
              <a:ext cx="235585" cy="490220"/>
            </a:xfrm>
            <a:custGeom>
              <a:avLst/>
              <a:gdLst/>
              <a:ahLst/>
              <a:cxnLst/>
              <a:rect l="l" t="t" r="r" b="b"/>
              <a:pathLst>
                <a:path w="235584" h="490219">
                  <a:moveTo>
                    <a:pt x="84753" y="0"/>
                  </a:moveTo>
                  <a:lnTo>
                    <a:pt x="48467" y="2885"/>
                  </a:lnTo>
                  <a:lnTo>
                    <a:pt x="21892" y="13191"/>
                  </a:lnTo>
                  <a:lnTo>
                    <a:pt x="5558" y="33391"/>
                  </a:lnTo>
                  <a:lnTo>
                    <a:pt x="0" y="65981"/>
                  </a:lnTo>
                  <a:lnTo>
                    <a:pt x="5873" y="109121"/>
                  </a:lnTo>
                  <a:lnTo>
                    <a:pt x="19886" y="146454"/>
                  </a:lnTo>
                  <a:lnTo>
                    <a:pt x="36611" y="183883"/>
                  </a:lnTo>
                  <a:lnTo>
                    <a:pt x="50624" y="227339"/>
                  </a:lnTo>
                  <a:lnTo>
                    <a:pt x="56429" y="282076"/>
                  </a:lnTo>
                  <a:lnTo>
                    <a:pt x="56498" y="282763"/>
                  </a:lnTo>
                  <a:lnTo>
                    <a:pt x="52316" y="306695"/>
                  </a:lnTo>
                  <a:lnTo>
                    <a:pt x="43322" y="341162"/>
                  </a:lnTo>
                  <a:lnTo>
                    <a:pt x="34854" y="380972"/>
                  </a:lnTo>
                  <a:lnTo>
                    <a:pt x="32297" y="420247"/>
                  </a:lnTo>
                  <a:lnTo>
                    <a:pt x="32252" y="420949"/>
                  </a:lnTo>
                  <a:lnTo>
                    <a:pt x="40795" y="455687"/>
                  </a:lnTo>
                  <a:lnTo>
                    <a:pt x="40851" y="455913"/>
                  </a:lnTo>
                  <a:lnTo>
                    <a:pt x="65990" y="480689"/>
                  </a:lnTo>
                  <a:lnTo>
                    <a:pt x="113005" y="490098"/>
                  </a:lnTo>
                  <a:lnTo>
                    <a:pt x="161284" y="480689"/>
                  </a:lnTo>
                  <a:lnTo>
                    <a:pt x="161426" y="480689"/>
                  </a:lnTo>
                  <a:lnTo>
                    <a:pt x="171791" y="471281"/>
                  </a:lnTo>
                  <a:lnTo>
                    <a:pt x="112997" y="471281"/>
                  </a:lnTo>
                  <a:lnTo>
                    <a:pt x="96315" y="470180"/>
                  </a:lnTo>
                  <a:lnTo>
                    <a:pt x="95832" y="470180"/>
                  </a:lnTo>
                  <a:lnTo>
                    <a:pt x="81209" y="466711"/>
                  </a:lnTo>
                  <a:lnTo>
                    <a:pt x="69731" y="461025"/>
                  </a:lnTo>
                  <a:lnTo>
                    <a:pt x="61257" y="453096"/>
                  </a:lnTo>
                  <a:lnTo>
                    <a:pt x="51714" y="427505"/>
                  </a:lnTo>
                  <a:lnTo>
                    <a:pt x="51901" y="404352"/>
                  </a:lnTo>
                  <a:lnTo>
                    <a:pt x="51977" y="394935"/>
                  </a:lnTo>
                  <a:lnTo>
                    <a:pt x="58117" y="360196"/>
                  </a:lnTo>
                  <a:lnTo>
                    <a:pt x="66201" y="328102"/>
                  </a:lnTo>
                  <a:lnTo>
                    <a:pt x="69432" y="316973"/>
                  </a:lnTo>
                  <a:lnTo>
                    <a:pt x="72037" y="305689"/>
                  </a:lnTo>
                  <a:lnTo>
                    <a:pt x="74006" y="294277"/>
                  </a:lnTo>
                  <a:lnTo>
                    <a:pt x="75336" y="282763"/>
                  </a:lnTo>
                  <a:lnTo>
                    <a:pt x="72365" y="241294"/>
                  </a:lnTo>
                  <a:lnTo>
                    <a:pt x="64674" y="206569"/>
                  </a:lnTo>
                  <a:lnTo>
                    <a:pt x="54093" y="176902"/>
                  </a:lnTo>
                  <a:lnTo>
                    <a:pt x="42453" y="150604"/>
                  </a:lnTo>
                  <a:lnTo>
                    <a:pt x="33425" y="130400"/>
                  </a:lnTo>
                  <a:lnTo>
                    <a:pt x="25898" y="110380"/>
                  </a:lnTo>
                  <a:lnTo>
                    <a:pt x="20743" y="89317"/>
                  </a:lnTo>
                  <a:lnTo>
                    <a:pt x="18831" y="65981"/>
                  </a:lnTo>
                  <a:lnTo>
                    <a:pt x="21199" y="44869"/>
                  </a:lnTo>
                  <a:lnTo>
                    <a:pt x="30638" y="30202"/>
                  </a:lnTo>
                  <a:lnTo>
                    <a:pt x="50655" y="21646"/>
                  </a:lnTo>
                  <a:lnTo>
                    <a:pt x="84753" y="18868"/>
                  </a:lnTo>
                  <a:lnTo>
                    <a:pt x="138637" y="18868"/>
                  </a:lnTo>
                  <a:lnTo>
                    <a:pt x="121398" y="8823"/>
                  </a:lnTo>
                  <a:lnTo>
                    <a:pt x="84753" y="0"/>
                  </a:lnTo>
                  <a:close/>
                </a:path>
                <a:path w="235584" h="490219">
                  <a:moveTo>
                    <a:pt x="138637" y="18868"/>
                  </a:moveTo>
                  <a:lnTo>
                    <a:pt x="84753" y="18868"/>
                  </a:lnTo>
                  <a:lnTo>
                    <a:pt x="124507" y="31082"/>
                  </a:lnTo>
                  <a:lnTo>
                    <a:pt x="167700" y="61647"/>
                  </a:lnTo>
                  <a:lnTo>
                    <a:pt x="202380" y="101445"/>
                  </a:lnTo>
                  <a:lnTo>
                    <a:pt x="216595" y="141409"/>
                  </a:lnTo>
                  <a:lnTo>
                    <a:pt x="215808" y="163390"/>
                  </a:lnTo>
                  <a:lnTo>
                    <a:pt x="212316" y="185069"/>
                  </a:lnTo>
                  <a:lnTo>
                    <a:pt x="206174" y="206150"/>
                  </a:lnTo>
                  <a:lnTo>
                    <a:pt x="197440" y="226385"/>
                  </a:lnTo>
                  <a:lnTo>
                    <a:pt x="189469" y="244262"/>
                  </a:lnTo>
                  <a:lnTo>
                    <a:pt x="183693" y="262893"/>
                  </a:lnTo>
                  <a:lnTo>
                    <a:pt x="180162" y="282076"/>
                  </a:lnTo>
                  <a:lnTo>
                    <a:pt x="178927" y="301609"/>
                  </a:lnTo>
                  <a:lnTo>
                    <a:pt x="179015" y="305689"/>
                  </a:lnTo>
                  <a:lnTo>
                    <a:pt x="179131" y="311096"/>
                  </a:lnTo>
                  <a:lnTo>
                    <a:pt x="179673" y="321062"/>
                  </a:lnTo>
                  <a:lnTo>
                    <a:pt x="180450" y="331447"/>
                  </a:lnTo>
                  <a:lnTo>
                    <a:pt x="181273" y="341162"/>
                  </a:lnTo>
                  <a:lnTo>
                    <a:pt x="183693" y="373577"/>
                  </a:lnTo>
                  <a:lnTo>
                    <a:pt x="179110" y="431842"/>
                  </a:lnTo>
                  <a:lnTo>
                    <a:pt x="145573" y="466853"/>
                  </a:lnTo>
                  <a:lnTo>
                    <a:pt x="112997" y="471281"/>
                  </a:lnTo>
                  <a:lnTo>
                    <a:pt x="171791" y="471281"/>
                  </a:lnTo>
                  <a:lnTo>
                    <a:pt x="188972" y="455687"/>
                  </a:lnTo>
                  <a:lnTo>
                    <a:pt x="200940" y="420247"/>
                  </a:lnTo>
                  <a:lnTo>
                    <a:pt x="202713" y="380972"/>
                  </a:lnTo>
                  <a:lnTo>
                    <a:pt x="202784" y="379385"/>
                  </a:lnTo>
                  <a:lnTo>
                    <a:pt x="199920" y="338150"/>
                  </a:lnTo>
                  <a:lnTo>
                    <a:pt x="197763" y="301609"/>
                  </a:lnTo>
                  <a:lnTo>
                    <a:pt x="203648" y="261300"/>
                  </a:lnTo>
                  <a:lnTo>
                    <a:pt x="216597" y="229604"/>
                  </a:lnTo>
                  <a:lnTo>
                    <a:pt x="229546" y="193857"/>
                  </a:lnTo>
                  <a:lnTo>
                    <a:pt x="235431" y="141409"/>
                  </a:lnTo>
                  <a:lnTo>
                    <a:pt x="225004" y="103169"/>
                  </a:lnTo>
                  <a:lnTo>
                    <a:pt x="198123" y="65157"/>
                  </a:lnTo>
                  <a:lnTo>
                    <a:pt x="161388" y="32125"/>
                  </a:lnTo>
                  <a:lnTo>
                    <a:pt x="138637" y="188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8755633" y="5456800"/>
            <a:ext cx="298958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Calibri"/>
                <a:cs typeface="Calibri"/>
              </a:rPr>
              <a:t>Our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next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meeting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date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is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lang="en-US" sz="1600" spc="-20" dirty="0">
                <a:latin typeface="Calibri"/>
                <a:cs typeface="Calibri"/>
              </a:rPr>
              <a:t>11</a:t>
            </a:r>
            <a:r>
              <a:rPr lang="en-US" sz="1600" spc="-20" baseline="30000" dirty="0">
                <a:latin typeface="Calibri"/>
                <a:cs typeface="Calibri"/>
              </a:rPr>
              <a:t>th</a:t>
            </a:r>
            <a:r>
              <a:rPr lang="en-US" sz="1600" spc="-20" dirty="0">
                <a:latin typeface="Calibri"/>
                <a:cs typeface="Calibri"/>
              </a:rPr>
              <a:t> </a:t>
            </a:r>
            <a:r>
              <a:rPr lang="en-US" sz="1600" dirty="0">
                <a:latin typeface="Calibri"/>
                <a:cs typeface="Calibri"/>
              </a:rPr>
              <a:t>December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10.00-</a:t>
            </a:r>
            <a:r>
              <a:rPr sz="1600" dirty="0">
                <a:latin typeface="Calibri"/>
                <a:cs typeface="Calibri"/>
              </a:rPr>
              <a:t>12.00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@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The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Civic </a:t>
            </a:r>
            <a:r>
              <a:rPr sz="1600" dirty="0">
                <a:latin typeface="Calibri"/>
                <a:cs typeface="Calibri"/>
              </a:rPr>
              <a:t>Centre,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DA6</a:t>
            </a:r>
            <a:r>
              <a:rPr sz="1600" spc="-7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7AT </a:t>
            </a:r>
            <a:r>
              <a:rPr sz="16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vikkiwilkinson@carerssupport.org</a:t>
            </a:r>
            <a:r>
              <a:rPr sz="1600" spc="-10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16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alison.rogers@selondonics.nhs.uk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4227828" y="5091196"/>
            <a:ext cx="4010609" cy="1087628"/>
          </a:xfrm>
          <a:custGeom>
            <a:avLst/>
            <a:gdLst/>
            <a:ahLst/>
            <a:cxnLst/>
            <a:rect l="l" t="t" r="r" b="b"/>
            <a:pathLst>
              <a:path w="3892550" h="1196975">
                <a:moveTo>
                  <a:pt x="0" y="199517"/>
                </a:moveTo>
                <a:lnTo>
                  <a:pt x="5266" y="153755"/>
                </a:lnTo>
                <a:lnTo>
                  <a:pt x="20268" y="111754"/>
                </a:lnTo>
                <a:lnTo>
                  <a:pt x="43807" y="74710"/>
                </a:lnTo>
                <a:lnTo>
                  <a:pt x="74686" y="43817"/>
                </a:lnTo>
                <a:lnTo>
                  <a:pt x="111708" y="20271"/>
                </a:lnTo>
                <a:lnTo>
                  <a:pt x="153675" y="5266"/>
                </a:lnTo>
                <a:lnTo>
                  <a:pt x="199389" y="0"/>
                </a:lnTo>
                <a:lnTo>
                  <a:pt x="3692779" y="0"/>
                </a:lnTo>
                <a:lnTo>
                  <a:pt x="3738500" y="5266"/>
                </a:lnTo>
                <a:lnTo>
                  <a:pt x="3780486" y="20271"/>
                </a:lnTo>
                <a:lnTo>
                  <a:pt x="3817532" y="43817"/>
                </a:lnTo>
                <a:lnTo>
                  <a:pt x="3848438" y="74710"/>
                </a:lnTo>
                <a:lnTo>
                  <a:pt x="3872002" y="111754"/>
                </a:lnTo>
                <a:lnTo>
                  <a:pt x="3887022" y="153755"/>
                </a:lnTo>
                <a:lnTo>
                  <a:pt x="3892296" y="199517"/>
                </a:lnTo>
                <a:lnTo>
                  <a:pt x="3892296" y="997458"/>
                </a:lnTo>
                <a:lnTo>
                  <a:pt x="3887022" y="1043203"/>
                </a:lnTo>
                <a:lnTo>
                  <a:pt x="3872002" y="1085195"/>
                </a:lnTo>
                <a:lnTo>
                  <a:pt x="3848438" y="1122238"/>
                </a:lnTo>
                <a:lnTo>
                  <a:pt x="3817532" y="1153134"/>
                </a:lnTo>
                <a:lnTo>
                  <a:pt x="3780486" y="1176684"/>
                </a:lnTo>
                <a:lnTo>
                  <a:pt x="3738500" y="1191693"/>
                </a:lnTo>
                <a:lnTo>
                  <a:pt x="3692779" y="1196962"/>
                </a:lnTo>
                <a:lnTo>
                  <a:pt x="199389" y="1196962"/>
                </a:lnTo>
                <a:lnTo>
                  <a:pt x="153675" y="1191693"/>
                </a:lnTo>
                <a:lnTo>
                  <a:pt x="111708" y="1176684"/>
                </a:lnTo>
                <a:lnTo>
                  <a:pt x="74686" y="1153134"/>
                </a:lnTo>
                <a:lnTo>
                  <a:pt x="43807" y="1122238"/>
                </a:lnTo>
                <a:lnTo>
                  <a:pt x="20268" y="1085195"/>
                </a:lnTo>
                <a:lnTo>
                  <a:pt x="5266" y="1043203"/>
                </a:lnTo>
                <a:lnTo>
                  <a:pt x="0" y="997458"/>
                </a:lnTo>
                <a:lnTo>
                  <a:pt x="0" y="199517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4329140" y="5211824"/>
            <a:ext cx="3403600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Calibri"/>
                <a:cs typeface="Calibri"/>
              </a:rPr>
              <a:t>T</a:t>
            </a:r>
            <a:r>
              <a:rPr lang="en-US" sz="1600" dirty="0">
                <a:latin typeface="Calibri"/>
                <a:cs typeface="Calibri"/>
              </a:rPr>
              <a:t>here are co-production events where members are welcomed (many are already members). Contact Ian for details.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58749" y="5115897"/>
            <a:ext cx="3630929" cy="1038225"/>
          </a:xfrm>
          <a:custGeom>
            <a:avLst/>
            <a:gdLst/>
            <a:ahLst/>
            <a:cxnLst/>
            <a:rect l="l" t="t" r="r" b="b"/>
            <a:pathLst>
              <a:path w="3630929" h="1038225">
                <a:moveTo>
                  <a:pt x="0" y="172973"/>
                </a:moveTo>
                <a:lnTo>
                  <a:pt x="6179" y="126955"/>
                </a:lnTo>
                <a:lnTo>
                  <a:pt x="23620" y="85626"/>
                </a:lnTo>
                <a:lnTo>
                  <a:pt x="50671" y="50625"/>
                </a:lnTo>
                <a:lnTo>
                  <a:pt x="85684" y="23593"/>
                </a:lnTo>
                <a:lnTo>
                  <a:pt x="127010" y="6171"/>
                </a:lnTo>
                <a:lnTo>
                  <a:pt x="172999" y="0"/>
                </a:lnTo>
                <a:lnTo>
                  <a:pt x="3457765" y="0"/>
                </a:lnTo>
                <a:lnTo>
                  <a:pt x="3503739" y="6171"/>
                </a:lnTo>
                <a:lnTo>
                  <a:pt x="3545056" y="23593"/>
                </a:lnTo>
                <a:lnTo>
                  <a:pt x="3580066" y="50625"/>
                </a:lnTo>
                <a:lnTo>
                  <a:pt x="3607117" y="85626"/>
                </a:lnTo>
                <a:lnTo>
                  <a:pt x="3624558" y="126955"/>
                </a:lnTo>
                <a:lnTo>
                  <a:pt x="3630739" y="172973"/>
                </a:lnTo>
                <a:lnTo>
                  <a:pt x="3630739" y="864869"/>
                </a:lnTo>
                <a:lnTo>
                  <a:pt x="3624558" y="910888"/>
                </a:lnTo>
                <a:lnTo>
                  <a:pt x="3607117" y="952217"/>
                </a:lnTo>
                <a:lnTo>
                  <a:pt x="3580066" y="987218"/>
                </a:lnTo>
                <a:lnTo>
                  <a:pt x="3545056" y="1014250"/>
                </a:lnTo>
                <a:lnTo>
                  <a:pt x="3503739" y="1031672"/>
                </a:lnTo>
                <a:lnTo>
                  <a:pt x="3457765" y="1037843"/>
                </a:lnTo>
                <a:lnTo>
                  <a:pt x="172999" y="1037843"/>
                </a:lnTo>
                <a:lnTo>
                  <a:pt x="127010" y="1031672"/>
                </a:lnTo>
                <a:lnTo>
                  <a:pt x="85684" y="1014250"/>
                </a:lnTo>
                <a:lnTo>
                  <a:pt x="50671" y="987218"/>
                </a:lnTo>
                <a:lnTo>
                  <a:pt x="23620" y="952217"/>
                </a:lnTo>
                <a:lnTo>
                  <a:pt x="6179" y="910888"/>
                </a:lnTo>
                <a:lnTo>
                  <a:pt x="0" y="864869"/>
                </a:lnTo>
                <a:lnTo>
                  <a:pt x="0" y="172973"/>
                </a:lnTo>
                <a:close/>
              </a:path>
            </a:pathLst>
          </a:custGeom>
          <a:ln w="12700">
            <a:solidFill>
              <a:srgbClr val="6F2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53010" y="5082032"/>
            <a:ext cx="3281045" cy="9970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indent="1905">
              <a:lnSpc>
                <a:spcPct val="100000"/>
              </a:lnSpc>
              <a:spcBef>
                <a:spcPts val="95"/>
              </a:spcBef>
            </a:pPr>
            <a:r>
              <a:rPr lang="en-US" sz="1600" b="1" dirty="0" err="1">
                <a:latin typeface="Calibri"/>
                <a:cs typeface="Calibri"/>
              </a:rPr>
              <a:t>Neighbourhood</a:t>
            </a:r>
            <a:r>
              <a:rPr lang="en-US" sz="1600" b="1" dirty="0">
                <a:latin typeface="Calibri"/>
                <a:cs typeface="Calibri"/>
              </a:rPr>
              <a:t> Health </a:t>
            </a:r>
            <a:r>
              <a:rPr lang="en-US" sz="1600" b="1" dirty="0" err="1">
                <a:latin typeface="Calibri"/>
                <a:cs typeface="Calibri"/>
              </a:rPr>
              <a:t>Centres</a:t>
            </a:r>
            <a:r>
              <a:rPr lang="en-US" sz="1600" b="1" dirty="0">
                <a:latin typeface="Calibri"/>
                <a:cs typeface="Calibri"/>
              </a:rPr>
              <a:t>: </a:t>
            </a:r>
            <a:r>
              <a:rPr lang="en-US" sz="1600" dirty="0">
                <a:latin typeface="Calibri"/>
                <a:cs typeface="Calibri"/>
              </a:rPr>
              <a:t>update shared; all members keen that support for all carers is included in offer including </a:t>
            </a:r>
            <a:r>
              <a:rPr lang="en-US" sz="1600" dirty="0" err="1">
                <a:latin typeface="Calibri"/>
                <a:cs typeface="Calibri"/>
              </a:rPr>
              <a:t>eg</a:t>
            </a:r>
            <a:r>
              <a:rPr lang="en-US" sz="1600" dirty="0">
                <a:latin typeface="Calibri"/>
                <a:cs typeface="Calibri"/>
              </a:rPr>
              <a:t>: benefits/counselling. 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4309236" y="4195393"/>
            <a:ext cx="3892550" cy="782497"/>
          </a:xfrm>
          <a:custGeom>
            <a:avLst/>
            <a:gdLst/>
            <a:ahLst/>
            <a:cxnLst/>
            <a:rect l="l" t="t" r="r" b="b"/>
            <a:pathLst>
              <a:path w="3892550" h="1038225">
                <a:moveTo>
                  <a:pt x="0" y="172974"/>
                </a:moveTo>
                <a:lnTo>
                  <a:pt x="6171" y="127000"/>
                </a:lnTo>
                <a:lnTo>
                  <a:pt x="23593" y="85682"/>
                </a:lnTo>
                <a:lnTo>
                  <a:pt x="50625" y="50673"/>
                </a:lnTo>
                <a:lnTo>
                  <a:pt x="85626" y="23622"/>
                </a:lnTo>
                <a:lnTo>
                  <a:pt x="126955" y="6180"/>
                </a:lnTo>
                <a:lnTo>
                  <a:pt x="172974" y="0"/>
                </a:lnTo>
                <a:lnTo>
                  <a:pt x="3719321" y="0"/>
                </a:lnTo>
                <a:lnTo>
                  <a:pt x="3765295" y="6180"/>
                </a:lnTo>
                <a:lnTo>
                  <a:pt x="3806613" y="23622"/>
                </a:lnTo>
                <a:lnTo>
                  <a:pt x="3841622" y="50673"/>
                </a:lnTo>
                <a:lnTo>
                  <a:pt x="3868673" y="85682"/>
                </a:lnTo>
                <a:lnTo>
                  <a:pt x="3886115" y="127000"/>
                </a:lnTo>
                <a:lnTo>
                  <a:pt x="3892295" y="172974"/>
                </a:lnTo>
                <a:lnTo>
                  <a:pt x="3892295" y="864869"/>
                </a:lnTo>
                <a:lnTo>
                  <a:pt x="3886115" y="910897"/>
                </a:lnTo>
                <a:lnTo>
                  <a:pt x="3868673" y="952250"/>
                </a:lnTo>
                <a:lnTo>
                  <a:pt x="3841622" y="987282"/>
                </a:lnTo>
                <a:lnTo>
                  <a:pt x="3806613" y="1014344"/>
                </a:lnTo>
                <a:lnTo>
                  <a:pt x="3765295" y="1031789"/>
                </a:lnTo>
                <a:lnTo>
                  <a:pt x="3719321" y="1037970"/>
                </a:lnTo>
                <a:lnTo>
                  <a:pt x="172974" y="1037970"/>
                </a:lnTo>
                <a:lnTo>
                  <a:pt x="126955" y="1031789"/>
                </a:lnTo>
                <a:lnTo>
                  <a:pt x="85626" y="1014344"/>
                </a:lnTo>
                <a:lnTo>
                  <a:pt x="50625" y="987282"/>
                </a:lnTo>
                <a:lnTo>
                  <a:pt x="23593" y="952250"/>
                </a:lnTo>
                <a:lnTo>
                  <a:pt x="6171" y="910897"/>
                </a:lnTo>
                <a:lnTo>
                  <a:pt x="0" y="864869"/>
                </a:lnTo>
                <a:lnTo>
                  <a:pt x="0" y="172974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4451793" y="4231260"/>
            <a:ext cx="3607435" cy="7508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95"/>
              </a:spcBef>
            </a:pPr>
            <a:r>
              <a:rPr lang="en-US" sz="1600" dirty="0">
                <a:latin typeface="Calibri"/>
                <a:cs typeface="Calibri"/>
              </a:rPr>
              <a:t>PG to bring summary feedback to next meeting for the Partnerships review and discussion/planning for </a:t>
            </a:r>
            <a:r>
              <a:rPr lang="en-US" sz="1600" dirty="0" err="1">
                <a:latin typeface="Calibri"/>
                <a:cs typeface="Calibri"/>
              </a:rPr>
              <a:t>nx</a:t>
            </a:r>
            <a:r>
              <a:rPr lang="en-US" sz="1600" dirty="0">
                <a:latin typeface="Calibri"/>
                <a:cs typeface="Calibri"/>
              </a:rPr>
              <a:t> year.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755633" y="3700232"/>
            <a:ext cx="3126105" cy="181267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95"/>
              </a:spcBef>
            </a:pPr>
            <a:r>
              <a:rPr lang="en-US" sz="1600" dirty="0">
                <a:latin typeface="Calibri"/>
                <a:cs typeface="Calibri"/>
              </a:rPr>
              <a:t>Next agenda items may include:</a:t>
            </a:r>
          </a:p>
          <a:p>
            <a:pPr marL="323850" marR="30480" indent="-285750">
              <a:lnSpc>
                <a:spcPct val="100000"/>
              </a:lnSpc>
              <a:spcBef>
                <a:spcPts val="95"/>
              </a:spcBef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/>
                <a:cs typeface="Calibri"/>
              </a:rPr>
              <a:t>Comms sub-group update</a:t>
            </a:r>
          </a:p>
          <a:p>
            <a:pPr marL="323850" marR="30480" indent="-285750">
              <a:lnSpc>
                <a:spcPct val="100000"/>
              </a:lnSpc>
              <a:spcBef>
                <a:spcPts val="95"/>
              </a:spcBef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/>
                <a:cs typeface="Calibri"/>
              </a:rPr>
              <a:t>Sidcup Storyteller Hub update </a:t>
            </a:r>
          </a:p>
          <a:p>
            <a:pPr marL="323850" marR="30480" indent="-285750">
              <a:lnSpc>
                <a:spcPct val="100000"/>
              </a:lnSpc>
              <a:spcBef>
                <a:spcPts val="95"/>
              </a:spcBef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/>
                <a:cs typeface="Calibri"/>
              </a:rPr>
              <a:t>Direct Payment guide </a:t>
            </a:r>
          </a:p>
          <a:p>
            <a:pPr marL="323850" marR="30480" indent="-285750">
              <a:lnSpc>
                <a:spcPct val="100000"/>
              </a:lnSpc>
              <a:spcBef>
                <a:spcPts val="95"/>
              </a:spcBef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/>
                <a:cs typeface="Calibri"/>
              </a:rPr>
              <a:t>Carers assessment training </a:t>
            </a:r>
          </a:p>
          <a:p>
            <a:pPr marL="323850" marR="30480" indent="-285750">
              <a:lnSpc>
                <a:spcPct val="100000"/>
              </a:lnSpc>
              <a:spcBef>
                <a:spcPts val="95"/>
              </a:spcBef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/>
                <a:cs typeface="Calibri"/>
              </a:rPr>
              <a:t>Action plan </a:t>
            </a:r>
          </a:p>
          <a:p>
            <a:pPr marL="323850" marR="30480" indent="-28575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05713" y="6297574"/>
            <a:ext cx="6988809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88315" marR="5080" indent="-47625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Calibri"/>
                <a:cs typeface="Calibri"/>
              </a:rPr>
              <a:t>Remember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the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Carers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Partnership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7"/>
              </a:rPr>
              <a:t>website</a:t>
            </a:r>
            <a:r>
              <a:rPr sz="1600" spc="-10" dirty="0">
                <a:latin typeface="Calibri"/>
                <a:cs typeface="Calibri"/>
              </a:rPr>
              <a:t>: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lots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of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info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on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local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support,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services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and </a:t>
            </a:r>
            <a:r>
              <a:rPr sz="1600" dirty="0">
                <a:latin typeface="Calibri"/>
                <a:cs typeface="Calibri"/>
              </a:rPr>
              <a:t>resources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including</a:t>
            </a:r>
            <a:r>
              <a:rPr sz="1600" spc="-8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power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of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attorney,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welfare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benefits</a:t>
            </a:r>
            <a:r>
              <a:rPr sz="1600" spc="-5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and</a:t>
            </a:r>
            <a:r>
              <a:rPr sz="1600" spc="-6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carers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rights.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1" name="object 25">
            <a:extLst>
              <a:ext uri="{FF2B5EF4-FFF2-40B4-BE49-F238E27FC236}">
                <a16:creationId xmlns:a16="http://schemas.microsoft.com/office/drawing/2014/main" id="{6864E65E-24A8-CB7E-092D-016598C2B320}"/>
              </a:ext>
            </a:extLst>
          </p:cNvPr>
          <p:cNvSpPr/>
          <p:nvPr/>
        </p:nvSpPr>
        <p:spPr>
          <a:xfrm>
            <a:off x="370498" y="4195394"/>
            <a:ext cx="3630929" cy="679547"/>
          </a:xfrm>
          <a:custGeom>
            <a:avLst/>
            <a:gdLst/>
            <a:ahLst/>
            <a:cxnLst/>
            <a:rect l="l" t="t" r="r" b="b"/>
            <a:pathLst>
              <a:path w="3630929" h="1038225">
                <a:moveTo>
                  <a:pt x="0" y="172973"/>
                </a:moveTo>
                <a:lnTo>
                  <a:pt x="6179" y="126955"/>
                </a:lnTo>
                <a:lnTo>
                  <a:pt x="23620" y="85626"/>
                </a:lnTo>
                <a:lnTo>
                  <a:pt x="50671" y="50625"/>
                </a:lnTo>
                <a:lnTo>
                  <a:pt x="85684" y="23593"/>
                </a:lnTo>
                <a:lnTo>
                  <a:pt x="127010" y="6171"/>
                </a:lnTo>
                <a:lnTo>
                  <a:pt x="172999" y="0"/>
                </a:lnTo>
                <a:lnTo>
                  <a:pt x="3457765" y="0"/>
                </a:lnTo>
                <a:lnTo>
                  <a:pt x="3503739" y="6171"/>
                </a:lnTo>
                <a:lnTo>
                  <a:pt x="3545056" y="23593"/>
                </a:lnTo>
                <a:lnTo>
                  <a:pt x="3580066" y="50625"/>
                </a:lnTo>
                <a:lnTo>
                  <a:pt x="3607117" y="85626"/>
                </a:lnTo>
                <a:lnTo>
                  <a:pt x="3624558" y="126955"/>
                </a:lnTo>
                <a:lnTo>
                  <a:pt x="3630739" y="172973"/>
                </a:lnTo>
                <a:lnTo>
                  <a:pt x="3630739" y="864869"/>
                </a:lnTo>
                <a:lnTo>
                  <a:pt x="3624558" y="910888"/>
                </a:lnTo>
                <a:lnTo>
                  <a:pt x="3607117" y="952217"/>
                </a:lnTo>
                <a:lnTo>
                  <a:pt x="3580066" y="987218"/>
                </a:lnTo>
                <a:lnTo>
                  <a:pt x="3545056" y="1014250"/>
                </a:lnTo>
                <a:lnTo>
                  <a:pt x="3503739" y="1031672"/>
                </a:lnTo>
                <a:lnTo>
                  <a:pt x="3457765" y="1037843"/>
                </a:lnTo>
                <a:lnTo>
                  <a:pt x="172999" y="1037843"/>
                </a:lnTo>
                <a:lnTo>
                  <a:pt x="127010" y="1031672"/>
                </a:lnTo>
                <a:lnTo>
                  <a:pt x="85684" y="1014250"/>
                </a:lnTo>
                <a:lnTo>
                  <a:pt x="50671" y="987218"/>
                </a:lnTo>
                <a:lnTo>
                  <a:pt x="23620" y="952217"/>
                </a:lnTo>
                <a:lnTo>
                  <a:pt x="6179" y="910888"/>
                </a:lnTo>
                <a:lnTo>
                  <a:pt x="0" y="864869"/>
                </a:lnTo>
                <a:lnTo>
                  <a:pt x="0" y="172973"/>
                </a:lnTo>
                <a:close/>
              </a:path>
            </a:pathLst>
          </a:custGeom>
          <a:ln w="12700">
            <a:solidFill>
              <a:srgbClr val="6F2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8">
            <a:extLst>
              <a:ext uri="{FF2B5EF4-FFF2-40B4-BE49-F238E27FC236}">
                <a16:creationId xmlns:a16="http://schemas.microsoft.com/office/drawing/2014/main" id="{9678BD70-89AF-6882-9236-AD104F2368FF}"/>
              </a:ext>
            </a:extLst>
          </p:cNvPr>
          <p:cNvSpPr txBox="1"/>
          <p:nvPr/>
        </p:nvSpPr>
        <p:spPr>
          <a:xfrm>
            <a:off x="431546" y="4211000"/>
            <a:ext cx="3270885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1600" b="1" spc="-10" dirty="0">
                <a:latin typeface="Calibri"/>
                <a:cs typeface="Calibri"/>
              </a:rPr>
              <a:t>Carers week events: </a:t>
            </a:r>
            <a:r>
              <a:rPr lang="en-US" sz="1600" spc="-10" dirty="0">
                <a:latin typeface="Calibri"/>
                <a:cs typeface="Calibri"/>
              </a:rPr>
              <a:t>excellent feedback, enthusiastic to build on North 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33" name="Arrow: Right 32">
            <a:extLst>
              <a:ext uri="{FF2B5EF4-FFF2-40B4-BE49-F238E27FC236}">
                <a16:creationId xmlns:a16="http://schemas.microsoft.com/office/drawing/2014/main" id="{7751C438-4D89-7F6E-7752-9E0B5FAF711C}"/>
              </a:ext>
            </a:extLst>
          </p:cNvPr>
          <p:cNvSpPr/>
          <p:nvPr/>
        </p:nvSpPr>
        <p:spPr>
          <a:xfrm>
            <a:off x="7177547" y="2425312"/>
            <a:ext cx="881871" cy="14809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bject 8">
            <a:extLst>
              <a:ext uri="{FF2B5EF4-FFF2-40B4-BE49-F238E27FC236}">
                <a16:creationId xmlns:a16="http://schemas.microsoft.com/office/drawing/2014/main" id="{873E8C04-C38C-01C8-ED86-3EBE88CBF502}"/>
              </a:ext>
            </a:extLst>
          </p:cNvPr>
          <p:cNvSpPr txBox="1"/>
          <p:nvPr/>
        </p:nvSpPr>
        <p:spPr>
          <a:xfrm>
            <a:off x="370498" y="1001698"/>
            <a:ext cx="3270885" cy="2891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pc="-10" dirty="0">
                <a:latin typeface="Calibri"/>
                <a:cs typeface="Calibri"/>
              </a:rPr>
              <a:t>Discussed </a:t>
            </a:r>
            <a:r>
              <a:rPr lang="en-US" sz="1600" b="1" spc="-10" dirty="0">
                <a:latin typeface="Calibri"/>
                <a:cs typeface="Calibri"/>
              </a:rPr>
              <a:t> 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36" name="object 8">
            <a:extLst>
              <a:ext uri="{FF2B5EF4-FFF2-40B4-BE49-F238E27FC236}">
                <a16:creationId xmlns:a16="http://schemas.microsoft.com/office/drawing/2014/main" id="{0B49B87A-6F25-D3FF-B3E6-1A9AF62CEF78}"/>
              </a:ext>
            </a:extLst>
          </p:cNvPr>
          <p:cNvSpPr txBox="1"/>
          <p:nvPr/>
        </p:nvSpPr>
        <p:spPr>
          <a:xfrm>
            <a:off x="4414404" y="2830147"/>
            <a:ext cx="3696742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1600" spc="-10" dirty="0">
                <a:latin typeface="Calibri"/>
                <a:cs typeface="Calibri"/>
              </a:rPr>
              <a:t>Noting that it is a trial the partnership will continue to review feedback.  Members are happy for the wellbeing subgroup to make changes to </a:t>
            </a:r>
            <a:r>
              <a:rPr lang="en-US" sz="1600" spc="-10" dirty="0" err="1">
                <a:latin typeface="Calibri"/>
                <a:cs typeface="Calibri"/>
              </a:rPr>
              <a:t>programme</a:t>
            </a:r>
            <a:r>
              <a:rPr lang="en-US" sz="1600" spc="-10" dirty="0">
                <a:latin typeface="Calibri"/>
                <a:cs typeface="Calibri"/>
              </a:rPr>
              <a:t> as needed (</a:t>
            </a:r>
            <a:r>
              <a:rPr lang="en-US" sz="1600" spc="-10" dirty="0" err="1">
                <a:latin typeface="Calibri"/>
                <a:cs typeface="Calibri"/>
              </a:rPr>
              <a:t>eg</a:t>
            </a:r>
            <a:r>
              <a:rPr lang="en-US" sz="1600" spc="-10" dirty="0">
                <a:latin typeface="Calibri"/>
                <a:cs typeface="Calibri"/>
              </a:rPr>
              <a:t>: venues) </a:t>
            </a:r>
            <a:endParaRPr sz="1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A205BCEDA01D48B4654D3C86E23211" ma:contentTypeVersion="19" ma:contentTypeDescription="Create a new document." ma:contentTypeScope="" ma:versionID="3ecc7232e25a3f01d78945fdbd50ef6c">
  <xsd:schema xmlns:xsd="http://www.w3.org/2001/XMLSchema" xmlns:xs="http://www.w3.org/2001/XMLSchema" xmlns:p="http://schemas.microsoft.com/office/2006/metadata/properties" xmlns:ns2="0a834517-9d75-4c57-80e4-354fdd50b2be" xmlns:ns3="0191c7b9-0e55-46cf-8f7d-f326136d3de8" targetNamespace="http://schemas.microsoft.com/office/2006/metadata/properties" ma:root="true" ma:fieldsID="da250ef51c4ac123dc29def26f56624e" ns2:_="" ns3:_="">
    <xsd:import namespace="0a834517-9d75-4c57-80e4-354fdd50b2be"/>
    <xsd:import namespace="0191c7b9-0e55-46cf-8f7d-f326136d3d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834517-9d75-4c57-80e4-354fdd50b2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66e36dd-6264-4d4b-9cdf-ac65dd6066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91c7b9-0e55-46cf-8f7d-f326136d3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c1a8bea-9df0-4169-ad23-14a646c33fb4}" ma:internalName="TaxCatchAll" ma:showField="CatchAllData" ma:web="0191c7b9-0e55-46cf-8f7d-f326136d3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a834517-9d75-4c57-80e4-354fdd50b2be">
      <Terms xmlns="http://schemas.microsoft.com/office/infopath/2007/PartnerControls"/>
    </lcf76f155ced4ddcb4097134ff3c332f>
    <TaxCatchAll xmlns="0191c7b9-0e55-46cf-8f7d-f326136d3de8" xsi:nil="true"/>
  </documentManagement>
</p:properties>
</file>

<file path=customXml/itemProps1.xml><?xml version="1.0" encoding="utf-8"?>
<ds:datastoreItem xmlns:ds="http://schemas.openxmlformats.org/officeDocument/2006/customXml" ds:itemID="{E9EDA5D9-4FAA-4170-8F0D-0091F4C9BF46}"/>
</file>

<file path=customXml/itemProps2.xml><?xml version="1.0" encoding="utf-8"?>
<ds:datastoreItem xmlns:ds="http://schemas.openxmlformats.org/officeDocument/2006/customXml" ds:itemID="{BA707CAB-F3D4-4635-8CD3-6A52C4EC1DB6}"/>
</file>

<file path=customXml/itemProps3.xml><?xml version="1.0" encoding="utf-8"?>
<ds:datastoreItem xmlns:ds="http://schemas.openxmlformats.org/officeDocument/2006/customXml" ds:itemID="{E9369288-3E74-4393-BF8B-50128F365786}"/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309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Wingdings</vt:lpstr>
      <vt:lpstr>Office Theme</vt:lpstr>
      <vt:lpstr>Bexley Carers Partnership Meeting notes 15th September 2025 For sharing.  Full minutes will be circulated to members also.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Vikki Wilkinson</dc:creator>
  <cp:lastModifiedBy>Kara Lee</cp:lastModifiedBy>
  <cp:revision>3</cp:revision>
  <dcterms:created xsi:type="dcterms:W3CDTF">2025-09-30T11:46:57Z</dcterms:created>
  <dcterms:modified xsi:type="dcterms:W3CDTF">2025-10-30T09:47:28Z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0x010100BEA205BCEDA01D48B4654D3C86E23211</vt:lpwstr>
  </property>
</Properties>
</file>